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259" r:id="rId4"/>
    <p:sldId id="275" r:id="rId5"/>
    <p:sldId id="292" r:id="rId6"/>
    <p:sldId id="260" r:id="rId7"/>
    <p:sldId id="276" r:id="rId8"/>
    <p:sldId id="277" r:id="rId9"/>
    <p:sldId id="278" r:id="rId10"/>
    <p:sldId id="279" r:id="rId11"/>
    <p:sldId id="281" r:id="rId12"/>
    <p:sldId id="283" r:id="rId13"/>
    <p:sldId id="261" r:id="rId14"/>
    <p:sldId id="262" r:id="rId15"/>
    <p:sldId id="263" r:id="rId16"/>
    <p:sldId id="282" r:id="rId17"/>
    <p:sldId id="264" r:id="rId18"/>
    <p:sldId id="265" r:id="rId19"/>
    <p:sldId id="266" r:id="rId20"/>
    <p:sldId id="267" r:id="rId21"/>
    <p:sldId id="280" r:id="rId22"/>
    <p:sldId id="268" r:id="rId23"/>
    <p:sldId id="269" r:id="rId24"/>
    <p:sldId id="270" r:id="rId25"/>
    <p:sldId id="285" r:id="rId26"/>
    <p:sldId id="287" r:id="rId27"/>
    <p:sldId id="288" r:id="rId28"/>
    <p:sldId id="289" r:id="rId29"/>
    <p:sldId id="290" r:id="rId30"/>
    <p:sldId id="291" r:id="rId31"/>
    <p:sldId id="272" r:id="rId32"/>
    <p:sldId id="273" r:id="rId33"/>
    <p:sldId id="293" r:id="rId3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62" autoAdjust="0"/>
    <p:restoredTop sz="94660"/>
  </p:normalViewPr>
  <p:slideViewPr>
    <p:cSldViewPr>
      <p:cViewPr varScale="1">
        <p:scale>
          <a:sx n="65" d="100"/>
          <a:sy n="65" d="100"/>
        </p:scale>
        <p:origin x="-13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C84AD-774A-4058-8942-0EB530751F6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E5F9EE-3643-4D44-A40F-C51432D4FD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5F9EE-3643-4D44-A40F-C51432D4FDA7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edit Master title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19799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2020-04-26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45900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2020-04-26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3414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2020-04-26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787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2020-04-26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6037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2020-04-26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4678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2020-04-26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28806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2536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2100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 smtClean="0"/>
              <a:t> Click to edit Master title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87EC-4A3E-4030-BABC-5E0C0236501C}" type="datetimeFigureOut">
              <a:rPr lang="ko-KR" altLang="en-US" smtClean="0"/>
              <a:pPr/>
              <a:t>2020-04-26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403648" y="1844824"/>
            <a:ext cx="7344816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ru-RU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Родительское собрание 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«Развитие речи детей 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3-4 лет»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95936" y="450912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ct val="0"/>
              </a:spcBef>
              <a:tabLst>
                <a:tab pos="457200" algn="l"/>
              </a:tabLst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Подготовила воспитатель высшей квалификационной категории:</a:t>
            </a:r>
          </a:p>
          <a:p>
            <a:pPr lvl="0">
              <a:spcBef>
                <a:spcPct val="0"/>
              </a:spcBef>
              <a:tabLst>
                <a:tab pos="457200" algn="l"/>
              </a:tabLst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Пименова Наталья Николаевна</a:t>
            </a:r>
          </a:p>
          <a:p>
            <a:pPr lvl="0">
              <a:spcBef>
                <a:spcPct val="0"/>
              </a:spcBef>
              <a:tabLst>
                <a:tab pos="457200" algn="l"/>
              </a:tabLst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483768" y="6309320"/>
            <a:ext cx="41399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8375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 год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88640"/>
            <a:ext cx="8496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"Одоевская средняя общеобразовательная школа имени В. Д. Успенского"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структурное подразделение детский сад "Колосок"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4525963"/>
          </a:xfrm>
        </p:spPr>
        <p:txBody>
          <a:bodyPr>
            <a:normAutofit/>
          </a:bodyPr>
          <a:lstStyle/>
          <a:p>
            <a:pPr algn="ctr" fontAlgn="base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форма общения. </a:t>
            </a:r>
          </a:p>
          <a:p>
            <a:pPr fontAlgn="base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дошкольном возрасте она развивается по </a:t>
            </a:r>
          </a:p>
          <a:p>
            <a:pPr fontAlgn="base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двум взаимосвязанным направлениям: </a:t>
            </a:r>
          </a:p>
          <a:p>
            <a:pPr fontAlgn="base">
              <a:buFontTx/>
              <a:buChar char="-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речь ребёнка совершенствуется в процессе </a:t>
            </a:r>
          </a:p>
          <a:p>
            <a:pPr fontAlgn="base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общения со взрослыми и сверстниками; </a:t>
            </a:r>
          </a:p>
          <a:p>
            <a:pPr fontAlgn="base">
              <a:buFontTx/>
              <a:buChar char="-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речь становится основой перестройки </a:t>
            </a:r>
          </a:p>
          <a:p>
            <a:pPr fontAlgn="base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мыслительных процессов и превращается в </a:t>
            </a:r>
          </a:p>
          <a:p>
            <a:pPr fontAlgn="base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орудие мышления.</a:t>
            </a:r>
          </a:p>
          <a:p>
            <a:pPr>
              <a:buNone/>
            </a:pP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828046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задачи речевого развития детей: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4165923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Овладение нормами и правилами родного языка, 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определёнными для каждого возраста.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у детей коммуникативных способностей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(способности общаться) . 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Хорошо развитая речь ребёнка способствует 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успешному обучению в школе.</a:t>
            </a:r>
          </a:p>
          <a:p>
            <a:pPr fontAlgn="base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Нарушения же речи сказываются на формировании детского </a:t>
            </a:r>
          </a:p>
          <a:p>
            <a:pPr fontAlgn="base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характера, т. к не исправленный вовремя речевой дефект </a:t>
            </a:r>
          </a:p>
          <a:p>
            <a:pPr fontAlgn="base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делает ребёнка неуверенным в себе, замкнутым, </a:t>
            </a:r>
          </a:p>
          <a:p>
            <a:pPr fontAlgn="base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раздражительным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059832" y="980728"/>
            <a:ext cx="2354560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СЛОВАРЬ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2852936"/>
            <a:ext cx="3213000" cy="129614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Пассивный-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слова ребенок не произносит, но соотносит с предметами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7224" y="2852936"/>
            <a:ext cx="3071834" cy="127444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Активный-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слова, который ребенок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произносит в своей речи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843808" y="1988840"/>
            <a:ext cx="64807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004048" y="1988840"/>
            <a:ext cx="576064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ия на тему &amp;quot;Развитие речи у дошкольников&amp;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6778"/>
            <a:ext cx="8532440" cy="105273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Развитие речи детей 3-4 лет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568952" cy="4886003"/>
          </a:xfrm>
        </p:spPr>
        <p:txBody>
          <a:bodyPr>
            <a:normAutofit/>
          </a:bodyPr>
          <a:lstStyle/>
          <a:p>
            <a:pPr algn="ctr" fontAlgn="base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1.Формирование словаря. </a:t>
            </a:r>
          </a:p>
          <a:p>
            <a:pPr fontAlgn="base">
              <a:buNone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Активный словарь: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концу четвертого года словарный запас ребенка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достигает приблизительно 1500 — 2000 слов. - взрослые должны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расширять и активизировать словарь на основе обогащения представлений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ближайшем окружении. (Название и назначение предметов одежды, обуви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головных уборов, посуды, мебели, видов транспорта; детали и части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предметов- у платья-рукава, воротник, карманы, пуговицы; качества ( цвет,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форма, размер), особенности поверхности ( пушистая,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шороховатая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Обогащать словарь названиями частей суток, домашних и диких животных,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овощей и фруктов. - в речи присутствуют существительные, глаголы,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местоимения (мой, твой, наш), наречия (тут, там, здесь), числительные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(один, два), притяжательные прилагательные (дядина шляпа, мамино пальто)</a:t>
            </a:r>
          </a:p>
          <a:p>
            <a:pPr fontAlgn="base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2.Грамматический строй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9024" y="908720"/>
            <a:ext cx="8784976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 - Совершенствовать умение согласовывать прилагательные с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существительными в роде, числе, падеже. 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Упражнение: 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Жёлтое…. (солнце)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Пушистые…( )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Машина…какая? ( )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Научить употреблять существительные с предлогами. 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Упражнение: 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Зайчик ( под столом, над столом, на столе )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Ворона (над крышей, на крыши)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Мячик (под столом)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Поросенок (в коробке).</a:t>
            </a:r>
            <a:endParaRPr lang="ru-RU" sz="1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-Учить детей употреблять в речи существительные в форме единственного и 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множественного числа, обозначающих животных и их детенышей 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Упражнение: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Утка- утенок- утята.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Кошка- ……..- …….. .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Собака-………- …….. и т.д.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Связная речь 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474198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: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Развитие диалогической речи. Вовлечение детей в разговор во время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рассматриваний предметов, иллюстраций; наблюдений за живой и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неживой природой ; после просмотра мультфильмов и спектаклей.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Развитие инициативной речи во взаимодействии со взрослыми и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сверстниками.</a:t>
            </a:r>
          </a:p>
          <a:p>
            <a:pPr algn="ctr">
              <a:buNone/>
            </a:pPr>
            <a:r>
              <a:rPr lang="ru-RU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Телефон.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разговоры по телефону (настоящему с бабушкой или игрушечному)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способствуют развитию активной устной речи детей. </a:t>
            </a:r>
          </a:p>
          <a:p>
            <a:pPr algn="ctr"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Ситуация общения «Расскажи…».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Взрослый с помощью наводящих вопросов побуждает ребенка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делиться своими  впечатлениями, опытом.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( …А меня научишь???)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Необходимо создавать ситуацию успеха. Похвалить ребенка за интересный </a:t>
            </a:r>
          </a:p>
          <a:p>
            <a:pPr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рассказ или за то, чему он вас научил. У ребенка постепенно будет складываться понимание того, что делиться чем-то, рассказывать- это интересно и здорово!</a:t>
            </a:r>
            <a:endParaRPr lang="ru-RU" sz="1800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F:\фото детей\158101474291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7022183" y="1907511"/>
            <a:ext cx="2521263" cy="1420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Мнемотехника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736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Мнемотехника - это совокупность правил и приемов, облегчающих процесс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запоминания информации.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Мнемотехника помогает развивать: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ассоциативное мышление 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зрительную и слуховую память 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зрительное и слуховое внимание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Воображение</a:t>
            </a:r>
          </a:p>
          <a:p>
            <a:pPr>
              <a:buNone/>
            </a:pPr>
            <a:endParaRPr lang="ru-RU" sz="18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Заучивание стихотворений</a:t>
            </a:r>
          </a:p>
          <a:p>
            <a:pPr algn="ctr">
              <a:buNone/>
            </a:pPr>
            <a:endParaRPr lang="ru-RU" sz="1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руки фрукты мы берем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 корзинку кладем: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Слива, персик, апельсин,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Груша, киви, мандарин.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9458" name="Picture 2" descr="Использование мнемотехники в развитии связной речи дошкольни"/>
          <p:cNvPicPr>
            <a:picLocks noChangeAspect="1" noChangeArrowheads="1"/>
          </p:cNvPicPr>
          <p:nvPr/>
        </p:nvPicPr>
        <p:blipFill>
          <a:blip r:embed="rId2" cstate="print"/>
          <a:srcRect l="28906" t="50000" r="30468" b="13542"/>
          <a:stretch>
            <a:fillRect/>
          </a:stretch>
        </p:blipFill>
        <p:spPr bwMode="auto">
          <a:xfrm>
            <a:off x="3929058" y="3357562"/>
            <a:ext cx="3714776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Звуковая культура речи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568952" cy="55446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Совершенствовать умение детей внятно произносить в словах гласные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звуки (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а,у,и,о,э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и некоторые согласные  звуки ( 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п-б-т-д-к-г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ф-в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т-с-з-ц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Наибольшее беспокойство у родителей вызывает звукопроизношение детей, так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это наиболее заметный дефект. Окружающие могут не заметить ограниченность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словаря или особенности грамматического строя речи, а вот не правильное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произношение – как на ладошке. Здесь на помощь придут игры. 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Чистоговорки:  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мама варит суп. (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П.)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БЫ, бы, бы – идёт дым из трубы. (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Б)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«Бублик, баранку, батон и буханку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Пекарь из теста испёк спозаранку». (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П-б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есть иголки у ежа» . 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Речевые игры: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«Насос», «Комар», «Жук». Дети, подражая действию насоса,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произносят звук «С-С-С…», комара- «З-З-З», «Ж-Ж-Ж» и др. </a:t>
            </a:r>
          </a:p>
          <a:p>
            <a:pPr>
              <a:buNone/>
            </a:pPr>
            <a:r>
              <a:rPr lang="ru-RU" sz="1800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Логоритмика</a:t>
            </a:r>
            <a:r>
              <a:rPr lang="ru-RU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-упражнения, где движения сопровождаются произнесением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соответствующего текста.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4143404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5143504" y="1928802"/>
            <a:ext cx="29844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«Горячий чай» </a:t>
            </a:r>
            <a:endParaRPr lang="ru-RU" sz="28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F:\фото детей\P102095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928934"/>
            <a:ext cx="4000528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500166" y="285728"/>
            <a:ext cx="58579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Направление воздушной струи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фото детей\P10209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7166"/>
            <a:ext cx="3786182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F:\фото детей\P102096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857496"/>
            <a:ext cx="4214842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5072066" y="1500174"/>
            <a:ext cx="34290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«Веселый ветерок»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71480"/>
            <a:ext cx="8352928" cy="5040560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При стихийном речевом развитии лишь немногие  дети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достигают высокого уровня. Поэтому необходимо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целенаправленное обучение, чтобы создавать у детей  интерес к родному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языку и способствовать творческому отношению к речи. Развитие речи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непосредственно влияет на развитие мышления.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Овладение родным языком необходимо для полноценного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формирования личности ребёнка. </a:t>
            </a:r>
          </a:p>
          <a:p>
            <a:pPr fontAlgn="base">
              <a:buNone/>
            </a:pPr>
            <a:endParaRPr lang="ru-RU" sz="20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Малыши познакомятся с библиотекой - Тюменская лини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3429000"/>
            <a:ext cx="3611906" cy="239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692696"/>
            <a:ext cx="8208912" cy="5760640"/>
          </a:xfrm>
        </p:spPr>
        <p:txBody>
          <a:bodyPr>
            <a:normAutofit lnSpcReduction="10000"/>
          </a:bodyPr>
          <a:lstStyle/>
          <a:p>
            <a:pPr fontAlgn="base"/>
            <a:endParaRPr lang="ru-RU" b="1" dirty="0" smtClean="0">
              <a:solidFill>
                <a:schemeClr val="tx1"/>
              </a:solidFill>
            </a:endParaRPr>
          </a:p>
          <a:p>
            <a:pPr fontAlgn="base">
              <a:buFontTx/>
              <a:buChar char="-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вы думаете, какие задачи развития речи должны решаться на 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протяжении всего дошкольного возраста? Чему должны учить ребёнка? 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1) Формирование звуковой культуры речи. 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2)Обогащение словарного запаса. 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3) Формирование грамматического строя речи. 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4) Обучение рассказыванию, связной речи. 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5)Развитие выразительности речи. 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по развитию речи ребёнка в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/с осуществляется в разных видах 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деятельности: это специальные занятия по развитию речи , а также и 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 другие занятиях; вне занятий – в игровой и художественной 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деятельности;  в повседневной жизни.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Приглашаю Вас отправиться в Путешествие по стране </a:t>
            </a:r>
          </a:p>
          <a:p>
            <a:pPr fontAlgn="base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«Развитие речи» 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каждой станции мы вместе с вами будем проигрывать материал по </a:t>
            </a:r>
          </a:p>
          <a:p>
            <a:pPr fontAlgn="base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развитию речи. </a:t>
            </a:r>
          </a:p>
          <a:p>
            <a:pPr fontAlgn="base"/>
            <a:endParaRPr lang="ru-RU" b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Станция «Творческая»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8496944" cy="4525963"/>
          </a:xfrm>
        </p:spPr>
        <p:txBody>
          <a:bodyPr>
            <a:normAutofit fontScale="77500" lnSpcReduction="20000"/>
          </a:bodyPr>
          <a:lstStyle/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Большое значение для развития речи дошкольника имеет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обогащение словаря на основе знаний и представлений об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окружающей жизни и в процессе наблюдений за природой.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Природа имеет уникальные возможности для развития речи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детей. </a:t>
            </a:r>
          </a:p>
          <a:p>
            <a:pPr algn="ctr" fontAlgn="base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Подберите эпитеты к словам: </a:t>
            </a:r>
          </a:p>
          <a:p>
            <a:pPr fontAlgn="base"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Например: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-снег (белый, пушистый, сыпучий, холодный , мокрый ,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скрипучий и т.д.)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-ветер (пронизывающий …. и  т. д.)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-дождь (моросящий … и т. д.)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:\фото детей\P102097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785794"/>
            <a:ext cx="3758126" cy="2818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F:\фото детей\P102097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500438"/>
            <a:ext cx="3786214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Станция «Сказочная» 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836712"/>
            <a:ext cx="8640960" cy="4525963"/>
          </a:xfrm>
        </p:spPr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Сказка нужна всем – и большим и маленьким. Сказкой можно успокоить ,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поднять настроение , научить понимать другого , улучшить самочувствие.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Сказка поможет скоротать время , познакомиться с нравственными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понятиями , сблизить ребёнка и родителей.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Рассказывайте и читайте детям сказки. А хорошо знакомые сказки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можно и проиграть.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Загадывайте загадки про сказки, нужно догадаться, кто из сказочных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героев мог бы так о себе сказать.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Ну и хвост у этой мышки! Ни с ладонью бабы, ни с кулаком деды не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сравнить! И надо же было этой мышке выбежать в самый неподходящий </a:t>
            </a:r>
          </a:p>
          <a:p>
            <a:pPr fontAlgn="base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момент! Махнула хвостиком – я и разбилось!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Станция «Наши руки не знают скуки»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678198" cy="4525963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Знаменитый русский физиолог Иван Павлов говорил: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«Руки учат голову,</a:t>
            </a:r>
          </a:p>
          <a:p>
            <a:pPr fontAlgn="base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затем поумневшая голова учит руки, а умелые руки снова способствуют </a:t>
            </a:r>
          </a:p>
          <a:p>
            <a:pPr fontAlgn="base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развитию мозга».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Моторные центры в коре головного мозга человека находятся рядом с моторными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центрами  пальцев, поэтому, развивая речь стимулируя моторику пальцев, мы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передаем импульсы в речевые центры, что активизирует речь.</a:t>
            </a:r>
          </a:p>
          <a:p>
            <a:pPr algn="ctr">
              <a:buNone/>
            </a:pPr>
            <a:r>
              <a:rPr lang="ru-RU" sz="1800" b="1" i="1" u="sng" dirty="0" smtClean="0">
                <a:latin typeface="Times New Roman" pitchFamily="18" charset="0"/>
                <a:cs typeface="Times New Roman" pitchFamily="18" charset="0"/>
              </a:rPr>
              <a:t>1 этап – Массаж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Следовательно, воздействуя на определенные точки, можно влиять на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соответствующие этой точке органы человека.</a:t>
            </a:r>
          </a:p>
          <a:p>
            <a:pPr>
              <a:buNone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Большой палец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отвечает за голову</a:t>
            </a:r>
          </a:p>
          <a:p>
            <a:pPr>
              <a:buNone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Указательный палец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– желудок</a:t>
            </a:r>
          </a:p>
          <a:p>
            <a:pPr>
              <a:buNone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Средний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– печень </a:t>
            </a:r>
          </a:p>
          <a:p>
            <a:pPr>
              <a:buNone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Безымянный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- почки</a:t>
            </a:r>
          </a:p>
          <a:p>
            <a:pPr>
              <a:buNone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Мизинец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– сердце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Растереть подушечку пальца, потереть ладони, похлопать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57167"/>
            <a:ext cx="8568952" cy="3500462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3300" b="1" i="1" u="sng" dirty="0" smtClean="0">
                <a:latin typeface="Times New Roman" pitchFamily="18" charset="0"/>
                <a:cs typeface="Times New Roman" pitchFamily="18" charset="0"/>
              </a:rPr>
              <a:t>2 этап – Пальчиковые игры</a:t>
            </a:r>
          </a:p>
          <a:p>
            <a:pPr algn="just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Развивают ловкость, подвижность, творческие способности, внимание и скорость </a:t>
            </a:r>
          </a:p>
          <a:p>
            <a:pPr algn="just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реакции, а веселые стихи помогают  снять нервное напряжение. </a:t>
            </a:r>
          </a:p>
          <a:p>
            <a:pPr algn="just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Зайка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Зайка по лесу скакал,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(пальчики "скачут" по столу)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Зайка корм себе искал.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(пальчиками обеих рук поочерёдно перебираем по столу)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Вдруг у зайки на макушке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Поднялись, как стрелки, ушки.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(изображаем ушки ручками)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Шорох тихий раздается: Кто-то по лесу крадется. 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пальчики медленно идут по столу)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Заяц путает следы,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Убегает от беды.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(пальчики быстро-быстро бегают по кругу на столе)</a:t>
            </a:r>
            <a:endParaRPr lang="ru-RU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F:\фото детей\P102097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71876"/>
            <a:ext cx="3214710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F:\фото детей\P1020969.JPG"/>
          <p:cNvPicPr/>
          <p:nvPr/>
        </p:nvPicPr>
        <p:blipFill>
          <a:blip r:embed="rId3" cstate="print"/>
          <a:srcRect l="29410" t="3921"/>
          <a:stretch>
            <a:fillRect/>
          </a:stretch>
        </p:blipFill>
        <p:spPr bwMode="auto">
          <a:xfrm>
            <a:off x="4714876" y="3571876"/>
            <a:ext cx="3000396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42900"/>
            <a:ext cx="9144000" cy="1052736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Игры с предметами домашнего обихода.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785794"/>
            <a:ext cx="8784976" cy="4525963"/>
          </a:xfrm>
        </p:spPr>
        <p:txBody>
          <a:bodyPr/>
          <a:lstStyle/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Достоинством приведенных игр на развитие мелкой моторики у детей является то,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для их проведения не требуется какие-то специальные игрушки, пособия.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играх используются подручные материалы, которые есть в любом доме: пуговицы, 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крупа и т.д.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43240" y="1928802"/>
            <a:ext cx="15842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с крупой</a:t>
            </a:r>
            <a:endParaRPr lang="ru-RU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357430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Крупа - очень полезный и приятный материал для занятий с ребенком, кроме того они способствуют развитию мелкой моторики. Для игр с крупами подойдет все, что есть в доме: гречка, просо, фасоль, семечки, горох и даже  обычная соль, ну и конечно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различные емкости, ложечки и сито. Возьмите яркий поднос. Тонким слоем рассыпьте любую мелкую крупу. Проведите пальчиком ребенка по крупе. Позвольте малышу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самому нарисовать несколько хаотичных линий. Затем попробуйте вместе нарисовать рисунок. Крупу можно пересыпать, искать в ней предметы, пересыпать, сортировать, перекладывать, собирать, рисовать, делать аппликацию и многое другое.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21532" t="4202"/>
          <a:stretch>
            <a:fillRect/>
          </a:stretch>
        </p:blipFill>
        <p:spPr bwMode="auto">
          <a:xfrm>
            <a:off x="1214414" y="4572008"/>
            <a:ext cx="2371748" cy="1628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l="13672" t="3472" r="12109"/>
          <a:stretch>
            <a:fillRect/>
          </a:stretch>
        </p:blipFill>
        <p:spPr bwMode="auto">
          <a:xfrm>
            <a:off x="4929190" y="4643446"/>
            <a:ext cx="2286016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2143116"/>
            <a:ext cx="4000528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 l="10937" t="22222"/>
          <a:stretch>
            <a:fillRect/>
          </a:stretch>
        </p:blipFill>
        <p:spPr bwMode="auto">
          <a:xfrm>
            <a:off x="500034" y="357166"/>
            <a:ext cx="3757626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143248"/>
            <a:ext cx="3786214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Игры с пуговицами, шнуровка,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настольные игры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Цель этих игр  развивать воображение, внимание, сенсорное восприятие,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усидчивость, зрительно-моторную координацию, мелкую моторику пальцев рук. 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Подберите пуговицы разного цвета и размера. Сначала выложите рисунок сами,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затем попросите ребенка сделать то же самостоятельно. После того, как ребенок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научится выполнять задание без вашей помощи, предложите ему придумывать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свои варианты рисунков.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357562"/>
            <a:ext cx="4000528" cy="2656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3286124"/>
            <a:ext cx="3800476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Станция «Игровая»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363272" cy="4525963"/>
          </a:xfrm>
        </p:spPr>
        <p:txBody>
          <a:bodyPr>
            <a:normAutofit fontScale="55000" lnSpcReduction="20000"/>
          </a:bodyPr>
          <a:lstStyle/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Наибольшее беспокойство у родителей вызывает звукопроизношение детей,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 как это наиболее заметный дефект. Окружающие могут не заметить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ограниченность словаря или особенности грамматического строя речи,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вот не правильное произношение – как на ладошке. Здесь на помощь придут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игры. </a:t>
            </a:r>
          </a:p>
          <a:p>
            <a:pPr algn="ctr" fontAlgn="base">
              <a:buNone/>
            </a:pPr>
            <a:r>
              <a:rPr lang="ru-RU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Речевая игра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«Вьюга» Представьте с ребенком, что «Вьюга начинается» - дети тихо говорят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«У-У-У…»; по сигналу: «сильная вьюга» - говорят громче; по сигналу –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«вьюга заканчивается» говорят тише; по сигналу «вьюга кончилась»- замолкают.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«Насос» Педагог предлагает взять насос и накачать велосипедные шины.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Дети, подражая действию насоса, произносят звук «С-С-С…». </a:t>
            </a:r>
          </a:p>
          <a:p>
            <a:pPr algn="ctr" fontAlgn="base">
              <a:buNone/>
            </a:pPr>
            <a:r>
              <a:rPr lang="ru-RU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Словесная игра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 Почемучка» Определить, из каких слов состоят слова: самосвал, пылесос,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самолёт, сороконожка, листопад, снегопад.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Игры способствуют формированию звукопроизношения.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Станция «Чистоговорки»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71546"/>
            <a:ext cx="8435280" cy="5054617"/>
          </a:xfrm>
        </p:spPr>
        <p:txBody>
          <a:bodyPr/>
          <a:lstStyle/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Чистоговорки направлены на выработку четкого и внятного произнесения слов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фраз, на развитие слухового внимания, речевого слуха, голосового аппарата. </a:t>
            </a:r>
          </a:p>
          <a:p>
            <a:pPr fontAlgn="base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8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18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18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мама варит суп </a:t>
            </a:r>
            <a:r>
              <a:rPr lang="ru-RU" sz="1800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ru-RU" sz="1800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П.) </a:t>
            </a:r>
          </a:p>
          <a:p>
            <a:pPr fontAlgn="base">
              <a:buNone/>
            </a:pPr>
            <a:r>
              <a:rPr lang="ru-RU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Бы, бы, бы – идёт дым из трубы </a:t>
            </a:r>
            <a:r>
              <a:rPr lang="ru-RU" sz="1800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ru-RU" sz="1800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Б) </a:t>
            </a:r>
          </a:p>
          <a:p>
            <a:pPr fontAlgn="base">
              <a:buNone/>
            </a:pPr>
            <a:r>
              <a:rPr lang="ru-RU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«</a:t>
            </a:r>
            <a:r>
              <a:rPr lang="ru-RU" sz="18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ru-RU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ru-RU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ru-RU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есть иголки у ежа»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488" y="3429000"/>
            <a:ext cx="44291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Звук «В»</a:t>
            </a:r>
          </a:p>
          <a:p>
            <a:pPr fontAlgn="base"/>
            <a:r>
              <a:rPr lang="ru-RU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Ви-ви-ви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вишню с дерева сорви!</a:t>
            </a:r>
          </a:p>
          <a:p>
            <a:pPr fontAlgn="base"/>
            <a:r>
              <a:rPr lang="ru-RU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Ву-ву-ву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в лесу видели сову.</a:t>
            </a:r>
          </a:p>
          <a:p>
            <a:pPr fontAlgn="base"/>
            <a:r>
              <a:rPr lang="ru-RU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Ва-ва-ва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ва-ва-ва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вот высокая трава.</a:t>
            </a:r>
          </a:p>
          <a:p>
            <a:pPr fontAlgn="base"/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Вы-вы-вы, вы-вы-вы, даже выше головы.</a:t>
            </a:r>
          </a:p>
          <a:p>
            <a:pPr fontAlgn="base"/>
            <a:r>
              <a:rPr lang="ru-RU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Ве-ве-ве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ве-ве-ве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васильки видны в траве.</a:t>
            </a:r>
          </a:p>
          <a:p>
            <a:pPr fontAlgn="base"/>
            <a:r>
              <a:rPr lang="ru-RU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Ву-ву-ву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ву-ву-ву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васильков букет нарву.</a:t>
            </a:r>
            <a:endParaRPr lang="ru-RU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multiurok.ru/img/416378/image_5a71ba768c7df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4721762" cy="33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avatars.mds.yandex.net/get-pdb/2412470/12a94a39-0834-470e-b036-7f83df95db14/s1200?webp=fals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2714620"/>
            <a:ext cx="4833064" cy="341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71234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Станция «Театральная»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929718" cy="476886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Младший дошкольный возраст - наиболее благоприятный период всестороннего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развития ребенка. В 3-4 года у детей активно развиваются все психические процессы: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восприятие, внимание, память, мышление, воображение и речь. В этот же период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происходит формирование основных качеств личности. Поэтому ни один из детских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возрастов не требует такого  разнообразия средств и методов развития и воспитания,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младший дошкольный.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Воспитательные возможности театрализованной деятельности широки. Участвуя в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ней, дети знакомятся с окружающим миром через образы, краски, звуки, а умело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поставленные вопросы заставляют ребят думать, анализировать, делать выводы и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обобщения. С умственным развитием  тесно связано и совершенствование речи.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процессе театрализованной игры незаметно активизируется словарь ребенка,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совершенствуется звуковая культура его речи, ее интонационный строй. Исполняемая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роль, произносимые реплики ставят малыша перед необходимостью ясно,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четко, понятно изъясняться. У него улучшается диалогическая речь, ее грамматический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строй.</a:t>
            </a:r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358246" cy="535785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Театрализованная деятельность является источником развития чувств,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глубоких переживаний ребенка, приобщает его к духовным ценностям.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менее важно, что театрализованные игры развивают эмоциональную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сферу ребенка, заставляют его сочувствовать персонажам.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Театрализованные игры также позволяют формировать опыт социальных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навыков поведения благодаря тому, что каждое литературное произведение или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сказка для детей дошкольного возраста всегда имеют нравственную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направленность. Любимые герои становятся образцами для подражания и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отождествления. Именно способность ребенка к такой идентификации с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полюбившимся образом оказывает позитивное влияние на формирование качеств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личности.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Кроме того, театрализованная деятельность позволяет ребенку решать многие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проблемные ситуации опосредованно от лица какого-либо персонажа. Это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помогает преодолевать робость, неуверенность в себе, застенчивость.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Совместная театрально-игровая деятельность - уникальный вид сотрудничества.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ней все равны: ребенок, педагог, мамы, папы, бабушки и дедушки. Играя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вместе со взрослыми дети овладевают ценными навыками общения.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290"/>
            <a:ext cx="3657600" cy="2628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E:\ФОТО\IMG-20191227-WA00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798195" y="1774047"/>
            <a:ext cx="3274268" cy="286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E:\ФОТО\IMG-20191227-WA000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655040" y="3059679"/>
            <a:ext cx="3190451" cy="2786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фото детей\P102094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4429156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F:\фото детей\P102094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500306"/>
            <a:ext cx="4357718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:\фото детей\P102097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500042"/>
            <a:ext cx="3224653" cy="2436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F:\фото детей\P102098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500042"/>
            <a:ext cx="3071834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F:\фото детей\P102097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143248"/>
            <a:ext cx="3929575" cy="2947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76672"/>
            <a:ext cx="8119784" cy="47636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pPr algn="ctr">
              <a:buNone/>
            </a:pP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Таким образом,  слаженная работа педагогов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 родителей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даёт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положительные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результаты: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овладевают правильной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речью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них формируются навыки чёткого,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грамматически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правильного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оформления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высказывания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выражения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мыслей.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428604"/>
            <a:ext cx="8533456" cy="4525963"/>
          </a:xfrm>
        </p:spPr>
        <p:txBody>
          <a:bodyPr>
            <a:noAutofit/>
          </a:bodyPr>
          <a:lstStyle/>
          <a:p>
            <a:pPr algn="ctr" fontAlgn="base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Памятка «Развивайте речь ребёнка!»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Знакомьте детей с телом. Учите правильно называть части тела, своевременно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сообщать о недугах. Воспитывайте стремление расти сильными и здоровыми.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Знакомьте детей с трудом взрослых: врача, шофёра, повара, лётчика.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Расскажите о своей профессии.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Учите детей узнавать и называть различные предметы и вещи, которые нас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окружают;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группировать их по признакам: игрушки, одежда, посуда, овощи.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Знакомьте детей с дикими и домашними животными, кустами, птицами.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Учите наблюдать и любоваться ими.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Знакомьте детей с овощами, фруктами, ягодами. Учите различать их цвет, запах,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определять на вкус, на ощупь; правильно называть их и знать, где они растут.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играх вместе с детьми подбирайте к существительным прилагательные (признаки),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например, василёк – красивый, великолепный, полевой.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Учите детей образовывать существительные с уменьшительно-ласкательными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суффиксами: стул – стульчик, флаг – флажок. </a:t>
            </a: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Учите выражать свою просьбу спокойно, глядя в глаза собеседнику.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988840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2132</Words>
  <Application>Microsoft Office PowerPoint</Application>
  <PresentationFormat>Экран (4:3)</PresentationFormat>
  <Paragraphs>303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Office Theme</vt:lpstr>
      <vt:lpstr>Слайд 1</vt:lpstr>
      <vt:lpstr>Слайд 2</vt:lpstr>
      <vt:lpstr> Основные задачи речевого развития детей:  </vt:lpstr>
      <vt:lpstr>Слайд 4</vt:lpstr>
      <vt:lpstr>Слайд 5</vt:lpstr>
      <vt:lpstr>     Развитие речи детей 3-4 лет</vt:lpstr>
      <vt:lpstr>2.Грамматический строй</vt:lpstr>
      <vt:lpstr>3. Связная речь </vt:lpstr>
      <vt:lpstr>Мнемотехника</vt:lpstr>
      <vt:lpstr>4. Звуковая культура речи</vt:lpstr>
      <vt:lpstr>Слайд 11</vt:lpstr>
      <vt:lpstr>Слайд 12</vt:lpstr>
      <vt:lpstr>Слайд 13</vt:lpstr>
      <vt:lpstr>Слайд 14</vt:lpstr>
      <vt:lpstr> Станция «Творческая»</vt:lpstr>
      <vt:lpstr>Слайд 16</vt:lpstr>
      <vt:lpstr>Станция «Сказочная» </vt:lpstr>
      <vt:lpstr>Станция «Наши руки не знают скуки»</vt:lpstr>
      <vt:lpstr>Слайд 19</vt:lpstr>
      <vt:lpstr>Игры с предметами домашнего обихода. </vt:lpstr>
      <vt:lpstr>Слайд 21</vt:lpstr>
      <vt:lpstr>Слайд 22</vt:lpstr>
      <vt:lpstr>Станция «Игровая»</vt:lpstr>
      <vt:lpstr>Станция «Чистоговорки»</vt:lpstr>
      <vt:lpstr>Слайд 25</vt:lpstr>
      <vt:lpstr>Станция «Театральная» 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Маруся</cp:lastModifiedBy>
  <cp:revision>55</cp:revision>
  <dcterms:created xsi:type="dcterms:W3CDTF">2014-04-01T16:35:38Z</dcterms:created>
  <dcterms:modified xsi:type="dcterms:W3CDTF">2020-04-26T11:39:19Z</dcterms:modified>
</cp:coreProperties>
</file>